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54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../&#21160;&#33021;&#21644;&#21183;&#33021;&#30340;&#30456;&#20114;&#36716;&#21270;%20.sw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71868" y="1142990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499992" y="2048171"/>
            <a:ext cx="3889572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十一章   功和机械能 </a:t>
            </a:r>
          </a:p>
          <a:p>
            <a:pPr marL="635" indent="0" algn="ctr">
              <a:buNone/>
            </a:pPr>
            <a:endParaRPr lang="zh-CN" altLang="en-US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11960" y="2787774"/>
            <a:ext cx="480716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11.4  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机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械能及其转化</a:t>
            </a: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464114" y="696112"/>
            <a:ext cx="3331419" cy="3331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pic>
        <p:nvPicPr>
          <p:cNvPr id="3379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646" y="1693069"/>
            <a:ext cx="3609975" cy="3161348"/>
          </a:xfrm>
          <a:prstGeom prst="rect">
            <a:avLst/>
          </a:prstGeom>
          <a:noFill/>
          <a:ln w="2857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3802" name="Picture 2"/>
          <p:cNvPicPr>
            <a:picLocks noChangeAspect="1"/>
          </p:cNvPicPr>
          <p:nvPr/>
        </p:nvPicPr>
        <p:blipFill>
          <a:blip r:embed="rId3"/>
          <a:srcRect r="-166" b="22012"/>
          <a:stretch>
            <a:fillRect/>
          </a:stretch>
        </p:blipFill>
        <p:spPr>
          <a:xfrm>
            <a:off x="353378" y="1747361"/>
            <a:ext cx="3510915" cy="3052763"/>
          </a:xfrm>
          <a:prstGeom prst="rect">
            <a:avLst/>
          </a:prstGeom>
          <a:noFill/>
          <a:ln w="2857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TextBox 8"/>
          <p:cNvSpPr txBox="1"/>
          <p:nvPr/>
        </p:nvSpPr>
        <p:spPr>
          <a:xfrm>
            <a:off x="2276475" y="901541"/>
            <a:ext cx="4591050" cy="5143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zh-CN" sz="2100" b="1" dirty="0">
                <a:solidFill>
                  <a:srgbClr val="0D0D0D"/>
                </a:solidFill>
              </a:rPr>
              <a:t>过山车为什么能够不断地翻滚？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433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15362" name="Text Box 2"/>
          <p:cNvSpPr txBox="1"/>
          <p:nvPr/>
        </p:nvSpPr>
        <p:spPr>
          <a:xfrm>
            <a:off x="388620" y="968455"/>
            <a:ext cx="173950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结论一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922496" y="1598295"/>
            <a:ext cx="440055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动能</a:t>
            </a:r>
            <a:r>
              <a:rPr lang="zh-CN" altLang="en-US" sz="2100" b="1" dirty="0">
                <a:latin typeface="Times New Roman" panose="02020603050405020304" pitchFamily="18" charset="0"/>
              </a:rPr>
              <a:t>和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重力势能</a:t>
            </a:r>
            <a:r>
              <a:rPr lang="zh-CN" altLang="en-US" sz="2100" b="1" dirty="0">
                <a:latin typeface="Times New Roman" panose="02020603050405020304" pitchFamily="18" charset="0"/>
              </a:rPr>
              <a:t>可以相互转化</a:t>
            </a:r>
          </a:p>
        </p:txBody>
      </p:sp>
      <p:sp>
        <p:nvSpPr>
          <p:cNvPr id="15364" name="Text Box 4"/>
          <p:cNvSpPr txBox="1"/>
          <p:nvPr/>
        </p:nvSpPr>
        <p:spPr>
          <a:xfrm>
            <a:off x="966550" y="1989535"/>
            <a:ext cx="41148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动能</a:t>
            </a:r>
            <a:r>
              <a:rPr lang="zh-CN" altLang="en-US" sz="2100" dirty="0">
                <a:latin typeface="Times New Roman" panose="02020603050405020304" pitchFamily="18" charset="0"/>
              </a:rPr>
              <a:t>和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弹性势能</a:t>
            </a:r>
            <a:r>
              <a:rPr lang="zh-CN" altLang="en-US" sz="2100" dirty="0">
                <a:latin typeface="Times New Roman" panose="02020603050405020304" pitchFamily="18" charset="0"/>
              </a:rPr>
              <a:t>可以相互转化</a:t>
            </a:r>
          </a:p>
        </p:txBody>
      </p:sp>
      <p:sp>
        <p:nvSpPr>
          <p:cNvPr id="15365" name="AutoShape 5"/>
          <p:cNvSpPr/>
          <p:nvPr/>
        </p:nvSpPr>
        <p:spPr>
          <a:xfrm>
            <a:off x="4627960" y="1602105"/>
            <a:ext cx="571500" cy="914400"/>
          </a:xfrm>
          <a:prstGeom prst="rightBrace">
            <a:avLst>
              <a:gd name="adj1" fmla="val 13333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sz="2100" dirty="0">
              <a:latin typeface="Tahoma" panose="020B0604030504040204" pitchFamily="34" charset="0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5323046" y="1863566"/>
            <a:ext cx="3216593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动能</a:t>
            </a:r>
            <a:r>
              <a:rPr lang="zh-CN" altLang="en-US" sz="2100" b="1" dirty="0">
                <a:latin typeface="Times New Roman" panose="02020603050405020304" pitchFamily="18" charset="0"/>
              </a:rPr>
              <a:t>和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势能</a:t>
            </a:r>
            <a:r>
              <a:rPr lang="zh-CN" altLang="en-US" sz="2100" b="1" dirty="0">
                <a:latin typeface="Times New Roman" panose="02020603050405020304" pitchFamily="18" charset="0"/>
              </a:rPr>
              <a:t>可以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相互转化</a:t>
            </a:r>
          </a:p>
        </p:txBody>
      </p:sp>
      <p:sp>
        <p:nvSpPr>
          <p:cNvPr id="15368" name="Text Box 8"/>
          <p:cNvSpPr txBox="1"/>
          <p:nvPr/>
        </p:nvSpPr>
        <p:spPr>
          <a:xfrm>
            <a:off x="448151" y="2516267"/>
            <a:ext cx="1620441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Tahoma" panose="020B0604030504040204" pitchFamily="34" charset="0"/>
              </a:rPr>
              <a:t>结论二</a:t>
            </a:r>
          </a:p>
        </p:txBody>
      </p:sp>
      <p:sp>
        <p:nvSpPr>
          <p:cNvPr id="15369" name="Text Box 9"/>
          <p:cNvSpPr txBox="1"/>
          <p:nvPr/>
        </p:nvSpPr>
        <p:spPr>
          <a:xfrm>
            <a:off x="388621" y="2997518"/>
            <a:ext cx="7950041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Tahoma" panose="020B0604030504040204" pitchFamily="34" charset="0"/>
              </a:rPr>
              <a:t>动能和势能的相互转化的条件</a:t>
            </a:r>
          </a:p>
          <a:p>
            <a:r>
              <a:rPr lang="zh-CN" altLang="en-US" sz="2100" b="1" dirty="0">
                <a:latin typeface="Tahoma" panose="020B0604030504040204" pitchFamily="34" charset="0"/>
              </a:rPr>
              <a:t>（</a:t>
            </a:r>
            <a:r>
              <a:rPr lang="zh-CN" altLang="zh-CN" sz="2100" b="1" dirty="0">
                <a:latin typeface="Tahoma" panose="020B0604030504040204" pitchFamily="34" charset="0"/>
              </a:rPr>
              <a:t>1</a:t>
            </a:r>
            <a:r>
              <a:rPr lang="zh-CN" altLang="en-US" sz="2100" b="1" dirty="0">
                <a:latin typeface="Tahoma" panose="020B0604030504040204" pitchFamily="34" charset="0"/>
              </a:rPr>
              <a:t>）动能和势能的相互转化过程中，必定有动能和势能各自变化，而且一定是此增彼减。</a:t>
            </a:r>
          </a:p>
          <a:p>
            <a:r>
              <a:rPr lang="zh-CN" altLang="en-US" sz="2100" b="1" dirty="0">
                <a:latin typeface="Tahoma" panose="020B0604030504040204" pitchFamily="34" charset="0"/>
              </a:rPr>
              <a:t>（</a:t>
            </a:r>
            <a:r>
              <a:rPr lang="zh-CN" altLang="zh-CN" sz="2100" b="1" dirty="0">
                <a:latin typeface="Tahoma" panose="020B0604030504040204" pitchFamily="34" charset="0"/>
              </a:rPr>
              <a:t>2</a:t>
            </a:r>
            <a:r>
              <a:rPr lang="zh-CN" altLang="en-US" sz="2100" b="1" dirty="0">
                <a:latin typeface="Tahoma" panose="020B0604030504040204" pitchFamily="34" charset="0"/>
              </a:rPr>
              <a:t>）动能的增减变化要以速度的增减来判断。</a:t>
            </a:r>
          </a:p>
          <a:p>
            <a:r>
              <a:rPr lang="zh-CN" altLang="en-US" sz="2100" b="1" dirty="0">
                <a:latin typeface="Tahoma" panose="020B0604030504040204" pitchFamily="34" charset="0"/>
              </a:rPr>
              <a:t>（</a:t>
            </a:r>
            <a:r>
              <a:rPr lang="zh-CN" altLang="zh-CN" sz="2100" b="1" dirty="0">
                <a:latin typeface="Tahoma" panose="020B0604030504040204" pitchFamily="34" charset="0"/>
              </a:rPr>
              <a:t>3</a:t>
            </a:r>
            <a:r>
              <a:rPr lang="zh-CN" altLang="en-US" sz="2100" b="1" dirty="0">
                <a:latin typeface="Tahoma" panose="020B0604030504040204" pitchFamily="34" charset="0"/>
              </a:rPr>
              <a:t>）重力势能的增减变化要以物体离地面高度的增减变化来判断。</a:t>
            </a:r>
          </a:p>
          <a:p>
            <a:r>
              <a:rPr lang="zh-CN" altLang="en-US" sz="2100" b="1" dirty="0">
                <a:latin typeface="Tahoma" panose="020B0604030504040204" pitchFamily="34" charset="0"/>
              </a:rPr>
              <a:t>（</a:t>
            </a:r>
            <a:r>
              <a:rPr lang="zh-CN" altLang="zh-CN" sz="2100" b="1" dirty="0">
                <a:latin typeface="Tahoma" panose="020B0604030504040204" pitchFamily="34" charset="0"/>
              </a:rPr>
              <a:t>4</a:t>
            </a:r>
            <a:r>
              <a:rPr lang="zh-CN" altLang="en-US" sz="2100" b="1" dirty="0">
                <a:latin typeface="Tahoma" panose="020B0604030504040204" pitchFamily="34" charset="0"/>
              </a:rPr>
              <a:t>）弹性势能的增减要根据形变大小的变化来判断。</a:t>
            </a:r>
          </a:p>
        </p:txBody>
      </p:sp>
    </p:spTree>
    <p:extLst>
      <p:ext uri="{BB962C8B-B14F-4D97-AF65-F5344CB8AC3E}">
        <p14:creationId xmlns:p14="http://schemas.microsoft.com/office/powerpoint/2010/main" val="371438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 bldLvl="0" animBg="1"/>
      <p:bldP spid="15366" grpId="0" build="p"/>
      <p:bldP spid="15368" grpId="0"/>
      <p:bldP spid="153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4101" name="TextBox 2"/>
          <p:cNvSpPr txBox="1"/>
          <p:nvPr/>
        </p:nvSpPr>
        <p:spPr>
          <a:xfrm>
            <a:off x="566738" y="1346598"/>
            <a:ext cx="5916216" cy="4691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　　</a:t>
            </a:r>
          </a:p>
        </p:txBody>
      </p:sp>
      <p:pic>
        <p:nvPicPr>
          <p:cNvPr id="4107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7906" y="107156"/>
            <a:ext cx="661988" cy="5488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3"/>
          <p:cNvSpPr txBox="1"/>
          <p:nvPr/>
        </p:nvSpPr>
        <p:spPr>
          <a:xfrm>
            <a:off x="794624" y="1035606"/>
            <a:ext cx="523875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水能和风能的利用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892016" y="1470184"/>
            <a:ext cx="5940029" cy="45362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100" b="1" dirty="0">
                <a:solidFill>
                  <a:srgbClr val="0D0D0D"/>
                </a:solidFill>
                <a:latin typeface="宋体" panose="02010600030101010101" pitchFamily="2" charset="-122"/>
              </a:rPr>
              <a:t>．水能和风能是机械能</a:t>
            </a:r>
          </a:p>
        </p:txBody>
      </p:sp>
      <p:pic>
        <p:nvPicPr>
          <p:cNvPr id="4111" name="图片 4110" descr="水流能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7" y="1924050"/>
            <a:ext cx="3877151" cy="3026569"/>
          </a:xfrm>
          <a:prstGeom prst="rect">
            <a:avLst/>
          </a:prstGeom>
          <a:noFill/>
          <a:ln w="2857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114" name="图片 41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7244" y="1924050"/>
            <a:ext cx="4208621" cy="3024188"/>
          </a:xfrm>
          <a:prstGeom prst="rect">
            <a:avLst/>
          </a:prstGeom>
          <a:noFill/>
          <a:ln w="2857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219833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24" name="矩形 23"/>
          <p:cNvSpPr/>
          <p:nvPr/>
        </p:nvSpPr>
        <p:spPr>
          <a:xfrm>
            <a:off x="1377791" y="2324100"/>
            <a:ext cx="5339954" cy="17299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当过山车在最高处时，重力势能最大，在过山车下滑的过程中重力势能逐渐转化为动能；到最低处时，重力势能最小，动能最大；当过山车由低处向高处爬升时，动能逐渐转化为重力势能。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07" name="TextBox 20"/>
          <p:cNvSpPr txBox="1"/>
          <p:nvPr/>
        </p:nvSpPr>
        <p:spPr>
          <a:xfrm>
            <a:off x="1519476" y="1400176"/>
            <a:ext cx="5166122" cy="89892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分析章首图的过山车在运动过程中的能量转化情况。</a:t>
            </a:r>
            <a:endParaRPr lang="en-US" altLang="zh-CN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14676" y="1490663"/>
            <a:ext cx="334566" cy="33456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53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21" name="矩形 20"/>
          <p:cNvSpPr/>
          <p:nvPr/>
        </p:nvSpPr>
        <p:spPr>
          <a:xfrm>
            <a:off x="1492567" y="2146697"/>
            <a:ext cx="5339954" cy="17299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用力向下抛出乒乓球，使球抛出时具有一定的动能，根据机械能守恒，球弹跳到最高点时的势能等于球抛出时的动能与势能之和，这样就能使球弹跳到高于原来抛出点的位置。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8130" name="TextBox 1"/>
          <p:cNvSpPr txBox="1"/>
          <p:nvPr/>
        </p:nvSpPr>
        <p:spPr>
          <a:xfrm>
            <a:off x="1616393" y="1119188"/>
            <a:ext cx="5226844" cy="89892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怎样向地板抛乒乓球，才能使它弹跳到高于原来拋球的位置？说明这种抛法的理由。</a:t>
            </a:r>
            <a:endParaRPr lang="zh-CN" alt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80636" y="1208485"/>
            <a:ext cx="334566" cy="33456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264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49153" name="TextBox 19"/>
          <p:cNvSpPr txBox="1"/>
          <p:nvPr/>
        </p:nvSpPr>
        <p:spPr>
          <a:xfrm>
            <a:off x="1872377" y="795337"/>
            <a:ext cx="5166122" cy="17299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2011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年蹦床世锦赛中我国运动员以优异成绩夺得金牌和奖牌总数第一。设想有一个重物从蹦床上方某点下落，经蹦床反弹后上升。请你说说这个过程中机械能是如何转化的。</a:t>
            </a:r>
            <a:endParaRPr lang="zh-CN" alt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59243" y="903685"/>
            <a:ext cx="334566" cy="33456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594961" y="2474119"/>
            <a:ext cx="5516166" cy="17299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重物下落过程中，重力势能转化为动能；重物与蹦床接触使蹦床发生形变时，动能转化为弹性势能；蹦床恢复原状时，弹性势能转化为动能；重物离开蹦床上升过程中，动能转化为重力势能。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2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7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课堂总结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04198" y="1290876"/>
            <a:ext cx="5501879" cy="256103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动能和势能统称为机械能。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物体只具有动能，或只</a:t>
            </a:r>
            <a:endParaRPr lang="en-US" altLang="zh-CN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3429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具有势能，或同时具有动能和势能，我们都说物体</a:t>
            </a:r>
            <a:endParaRPr lang="en-US" altLang="zh-CN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3429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具有机械能。</a:t>
            </a:r>
          </a:p>
          <a:p>
            <a:pPr defTabSz="3429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机械能守恒的条件：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只有动能和势能的相互转化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3429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而没有机械能转化为其他形式的能，也没有其他形</a:t>
            </a:r>
            <a:endParaRPr lang="en-US" altLang="zh-CN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3429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式的能转化为机械能。</a:t>
            </a:r>
          </a:p>
        </p:txBody>
      </p:sp>
    </p:spTree>
    <p:extLst>
      <p:ext uri="{BB962C8B-B14F-4D97-AF65-F5344CB8AC3E}">
        <p14:creationId xmlns:p14="http://schemas.microsoft.com/office/powerpoint/2010/main" val="201851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8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板书设计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796291" y="730092"/>
            <a:ext cx="7401401" cy="359997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动能与势能统称为机械能</a:t>
            </a:r>
          </a:p>
          <a:p>
            <a:pPr defTabSz="3429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动能和重力势能可以相互转化</a:t>
            </a:r>
          </a:p>
          <a:p>
            <a:pPr defTabSz="3429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动能和弹性势能可以相互转化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机械能守恒：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如果只有动能和势能相互转化，机械能的总和不变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水能和风能的利用</a:t>
            </a:r>
          </a:p>
        </p:txBody>
      </p:sp>
    </p:spTree>
    <p:extLst>
      <p:ext uri="{BB962C8B-B14F-4D97-AF65-F5344CB8AC3E}">
        <p14:creationId xmlns:p14="http://schemas.microsoft.com/office/powerpoint/2010/main" val="342295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9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>
                                            <p:txEl>
                                              <p:charRg st="90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1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5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情景导入</a:t>
            </a:r>
            <a:endParaRPr lang="zh-CN" altLang="en-US" sz="24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矩形 246786"/>
          <p:cNvSpPr/>
          <p:nvPr/>
        </p:nvSpPr>
        <p:spPr>
          <a:xfrm>
            <a:off x="1422559" y="993220"/>
            <a:ext cx="5507831" cy="3393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              你会害怕吗？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用绳子把一个铁锁悬挂起来。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把铁锁拿近自己的鼻子，稳定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后松手，头不要动。铁锁向前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摆去又摆回来。铁锁摆回时会碰到你的鼻子吗？会距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离你的鼻子很远吗？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在这个实验里，铁锁的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动能和势能在不断转化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。在转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化过程中，机械能的总量有什么变化吗？</a:t>
            </a:r>
            <a:endParaRPr lang="zh-CN" alt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363" name="Picture 4" descr="E:\李辉\下册\八年级物理R  制作资料\八年级下册人教\第11章 功和机械能\第4节 机械能及其转化\图片\教材图片\07204001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77728" y="730568"/>
            <a:ext cx="3178016" cy="190357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42344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2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学习目标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796290" y="1502093"/>
            <a:ext cx="6813233" cy="1684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100" b="1">
                <a:solidFill>
                  <a:srgbClr val="000000"/>
                </a:solidFill>
                <a:ea typeface="宋体" panose="02010600030101010101" pitchFamily="2" charset="-122"/>
              </a:rPr>
              <a:t>．知道动能、重力势能和弹性势能统称为机械能。</a:t>
            </a:r>
          </a:p>
          <a:p>
            <a:endParaRPr lang="zh-CN" altLang="en-US" sz="21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sz="2100" b="1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100" b="1">
                <a:solidFill>
                  <a:srgbClr val="000000"/>
                </a:solidFill>
                <a:ea typeface="宋体" panose="02010600030101010101" pitchFamily="2" charset="-122"/>
              </a:rPr>
              <a:t>．认识物体的动能和势能可以相互转化。</a:t>
            </a:r>
          </a:p>
          <a:p>
            <a:endParaRPr lang="zh-CN" altLang="en-US" sz="21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sz="2100" b="1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sz="2100" b="1">
                <a:solidFill>
                  <a:srgbClr val="000000"/>
                </a:solidFill>
                <a:ea typeface="宋体" panose="02010600030101010101" pitchFamily="2" charset="-122"/>
              </a:rPr>
              <a:t>．初步理解机械能守恒的含义。</a:t>
            </a:r>
          </a:p>
        </p:txBody>
      </p:sp>
    </p:spTree>
    <p:extLst>
      <p:ext uri="{BB962C8B-B14F-4D97-AF65-F5344CB8AC3E}">
        <p14:creationId xmlns:p14="http://schemas.microsoft.com/office/powerpoint/2010/main" val="4059768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3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讲授新课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146" name="Rectangle 2"/>
          <p:cNvSpPr>
            <a:spLocks noGrp="1"/>
          </p:cNvSpPr>
          <p:nvPr>
            <p:ph type="body"/>
          </p:nvPr>
        </p:nvSpPr>
        <p:spPr>
          <a:xfrm>
            <a:off x="794862" y="2526983"/>
            <a:ext cx="7531894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zh-CN" dirty="0"/>
              <a:t>1</a:t>
            </a:r>
            <a:r>
              <a:rPr lang="zh-CN" altLang="en-US" dirty="0"/>
              <a:t>、一个物体的势能和动能之和，就是物体的总的机械能</a:t>
            </a:r>
          </a:p>
          <a:p>
            <a:pPr>
              <a:buNone/>
            </a:pPr>
            <a:r>
              <a:rPr lang="zh-CN" altLang="zh-CN" dirty="0"/>
              <a:t>2</a:t>
            </a:r>
            <a:r>
              <a:rPr lang="zh-CN" altLang="en-US" dirty="0"/>
              <a:t>、动能是物体运动时具有的能量。</a:t>
            </a:r>
          </a:p>
          <a:p>
            <a:pPr>
              <a:buNone/>
            </a:pPr>
            <a:r>
              <a:rPr lang="zh-CN" altLang="zh-CN" dirty="0"/>
              <a:t>3</a:t>
            </a:r>
            <a:r>
              <a:rPr lang="zh-CN" altLang="en-US" dirty="0"/>
              <a:t>、势能是存储着的能量。</a:t>
            </a:r>
          </a:p>
        </p:txBody>
      </p:sp>
      <p:sp>
        <p:nvSpPr>
          <p:cNvPr id="6147" name="Text Box 3"/>
          <p:cNvSpPr txBox="1">
            <a:spLocks noGrp="1"/>
          </p:cNvSpPr>
          <p:nvPr>
            <p:ph type="title"/>
          </p:nvPr>
        </p:nvSpPr>
        <p:spPr>
          <a:xfrm>
            <a:off x="794624" y="730091"/>
            <a:ext cx="6172200" cy="1362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100" b="1" dirty="0"/>
              <a:t>一、机械能：</a:t>
            </a:r>
            <a:br>
              <a:rPr lang="zh-CN" altLang="en-US" sz="2100" b="1" dirty="0"/>
            </a:br>
            <a:r>
              <a:rPr lang="zh-CN" altLang="en-US" sz="2100" b="1" dirty="0"/>
              <a:t/>
            </a:r>
            <a:br>
              <a:rPr lang="zh-CN" altLang="en-US" sz="2100" b="1" dirty="0"/>
            </a:br>
            <a:r>
              <a:rPr lang="zh-CN" altLang="en-US" sz="2100" b="1" dirty="0"/>
              <a:t>    动能与势能统称为机械能。</a:t>
            </a:r>
          </a:p>
        </p:txBody>
      </p:sp>
    </p:spTree>
    <p:extLst>
      <p:ext uri="{BB962C8B-B14F-4D97-AF65-F5344CB8AC3E}">
        <p14:creationId xmlns:p14="http://schemas.microsoft.com/office/powerpoint/2010/main" val="25741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  <p:bldP spid="61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843" name="图片 358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969" y="897732"/>
            <a:ext cx="3103960" cy="2089547"/>
          </a:xfrm>
          <a:prstGeom prst="rect">
            <a:avLst/>
          </a:prstGeom>
          <a:noFill/>
          <a:ln w="2857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5844" name="文本框 35843"/>
          <p:cNvSpPr txBox="1"/>
          <p:nvPr/>
        </p:nvSpPr>
        <p:spPr>
          <a:xfrm>
            <a:off x="1483519" y="663178"/>
            <a:ext cx="2700338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Arial" panose="020B0604020202020204" pitchFamily="34" charset="0"/>
              </a:rPr>
              <a:t>学生制作：</a:t>
            </a:r>
          </a:p>
        </p:txBody>
      </p:sp>
      <p:grpSp>
        <p:nvGrpSpPr>
          <p:cNvPr id="35845" name="组合 35844"/>
          <p:cNvGrpSpPr/>
          <p:nvPr/>
        </p:nvGrpSpPr>
        <p:grpSpPr>
          <a:xfrm>
            <a:off x="1537098" y="2607470"/>
            <a:ext cx="1863328" cy="917973"/>
            <a:chOff x="300" y="1281"/>
            <a:chExt cx="1333" cy="771"/>
          </a:xfrm>
        </p:grpSpPr>
        <p:pic>
          <p:nvPicPr>
            <p:cNvPr id="35846" name="TextBox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00" y="1281"/>
              <a:ext cx="1333" cy="4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7" name="文本框 35846"/>
            <p:cNvSpPr txBox="1"/>
            <p:nvPr/>
          </p:nvSpPr>
          <p:spPr>
            <a:xfrm>
              <a:off x="396" y="1354"/>
              <a:ext cx="1038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FFFF"/>
                  </a:solidFill>
                  <a:latin typeface="Calibri" panose="020F0502020204030204" charset="0"/>
                </a:rPr>
                <a:t> 想想议议</a:t>
              </a:r>
            </a:p>
          </p:txBody>
        </p:sp>
      </p:grpSp>
      <p:sp>
        <p:nvSpPr>
          <p:cNvPr id="35848" name="文本框 35847"/>
          <p:cNvSpPr txBox="1"/>
          <p:nvPr/>
        </p:nvSpPr>
        <p:spPr>
          <a:xfrm>
            <a:off x="1375173" y="3390900"/>
            <a:ext cx="5778103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5410" y="3390662"/>
            <a:ext cx="6028135" cy="13668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100" b="1" dirty="0"/>
              <a:t>   开始铁罐在斜面上具有什么能？</a:t>
            </a:r>
          </a:p>
          <a:p>
            <a:pPr lvl="0" eaLnBrk="1" hangingPunct="1">
              <a:lnSpc>
                <a:spcPct val="120000"/>
              </a:lnSpc>
            </a:pPr>
            <a:r>
              <a:rPr lang="zh-CN" altLang="en-US" sz="2100" b="1" dirty="0"/>
              <a:t>   向下滚动时具有什么能？</a:t>
            </a:r>
          </a:p>
          <a:p>
            <a:pPr lvl="0" eaLnBrk="1" hangingPunct="1">
              <a:lnSpc>
                <a:spcPct val="120000"/>
              </a:lnSpc>
            </a:pPr>
            <a:r>
              <a:rPr lang="zh-CN" altLang="en-US" sz="2100" b="1" dirty="0"/>
              <a:t>   铁罐滚动时橡皮筋有什么变化？具有什么能？</a:t>
            </a:r>
          </a:p>
        </p:txBody>
      </p:sp>
    </p:spTree>
    <p:extLst>
      <p:ext uri="{BB962C8B-B14F-4D97-AF65-F5344CB8AC3E}">
        <p14:creationId xmlns:p14="http://schemas.microsoft.com/office/powerpoint/2010/main" val="402641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文本框 1"/>
          <p:cNvSpPr txBox="1"/>
          <p:nvPr/>
        </p:nvSpPr>
        <p:spPr>
          <a:xfrm>
            <a:off x="558165" y="2029778"/>
            <a:ext cx="749950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>
                <a:solidFill>
                  <a:srgbClr val="FF0000"/>
                </a:solidFill>
              </a:rPr>
              <a:t>   </a:t>
            </a:r>
            <a:r>
              <a:rPr lang="zh-CN" altLang="en-US" sz="3300" b="1">
                <a:solidFill>
                  <a:srgbClr val="FF0000"/>
                </a:solidFill>
              </a:rPr>
              <a:t>重力势能、动能、弹性势能之间可以相互转化</a:t>
            </a:r>
          </a:p>
        </p:txBody>
      </p:sp>
      <p:grpSp>
        <p:nvGrpSpPr>
          <p:cNvPr id="35845" name="组合 35844"/>
          <p:cNvGrpSpPr/>
          <p:nvPr/>
        </p:nvGrpSpPr>
        <p:grpSpPr>
          <a:xfrm>
            <a:off x="794861" y="888207"/>
            <a:ext cx="1082040" cy="549123"/>
            <a:chOff x="300" y="1281"/>
            <a:chExt cx="1333" cy="461"/>
          </a:xfrm>
        </p:grpSpPr>
        <p:pic>
          <p:nvPicPr>
            <p:cNvPr id="35846" name="TextBox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00" y="1281"/>
              <a:ext cx="1333" cy="4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7" name="文本框 35846"/>
            <p:cNvSpPr txBox="1"/>
            <p:nvPr/>
          </p:nvSpPr>
          <p:spPr>
            <a:xfrm>
              <a:off x="396" y="1354"/>
              <a:ext cx="1150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FFFF"/>
                  </a:solidFill>
                  <a:latin typeface="Calibri" panose="020F0502020204030204" charset="0"/>
                </a:rPr>
                <a:t>结论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12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9218" name="Group 2"/>
          <p:cNvGrpSpPr/>
          <p:nvPr/>
        </p:nvGrpSpPr>
        <p:grpSpPr>
          <a:xfrm>
            <a:off x="396716" y="697707"/>
            <a:ext cx="5372100" cy="769144"/>
            <a:chOff x="0" y="0"/>
            <a:chExt cx="4512" cy="646"/>
          </a:xfrm>
        </p:grpSpPr>
        <p:sp>
          <p:nvSpPr>
            <p:cNvPr id="32785" name="Rectangle 3"/>
            <p:cNvSpPr/>
            <p:nvPr/>
          </p:nvSpPr>
          <p:spPr>
            <a:xfrm>
              <a:off x="0" y="0"/>
              <a:ext cx="4512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700" dirty="0">
                  <a:latin typeface="Times New Roman" panose="02020603050405020304" pitchFamily="18" charset="0"/>
                </a:rPr>
                <a:t>　</a:t>
              </a:r>
              <a:r>
                <a: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hlinkClick r:id="rId2" action="ppaction://hlinkfile"/>
                </a:rPr>
                <a:t>滚摆实验</a:t>
              </a:r>
              <a:r>
                <a:rPr lang="zh-CN" altLang="en-US" sz="3600" b="1" dirty="0">
                  <a:latin typeface="Times New Roman" panose="02020603050405020304" pitchFamily="18" charset="0"/>
                </a:rPr>
                <a:t>：</a:t>
              </a:r>
            </a:p>
          </p:txBody>
        </p:sp>
        <p:sp>
          <p:nvSpPr>
            <p:cNvPr id="32786" name="Text Box 4"/>
            <p:cNvSpPr txBox="1"/>
            <p:nvPr/>
          </p:nvSpPr>
          <p:spPr>
            <a:xfrm>
              <a:off x="2880" y="336"/>
              <a:ext cx="240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zh-CN" altLang="zh-CN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9221" name="Text Box 5"/>
          <p:cNvSpPr txBox="1"/>
          <p:nvPr/>
        </p:nvSpPr>
        <p:spPr>
          <a:xfrm>
            <a:off x="709851" y="1328024"/>
            <a:ext cx="5562600" cy="33611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、上升：速度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，高度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  动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       能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，重力势能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能转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       化为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能。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</a:rPr>
              <a:t>、下降：速度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，高度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，动</a:t>
            </a:r>
          </a:p>
          <a:p>
            <a:pPr eaLnBrk="0" hangingPunct="0"/>
            <a:r>
              <a:rPr lang="zh-CN" altLang="en-US" sz="2400" b="1" dirty="0">
                <a:latin typeface="Times New Roman" panose="02020603050405020304" pitchFamily="18" charset="0"/>
              </a:rPr>
              <a:t>       能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，重力势 能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能</a:t>
            </a:r>
          </a:p>
          <a:p>
            <a:pPr eaLnBrk="0" hangingPunct="0"/>
            <a:r>
              <a:rPr lang="zh-CN" altLang="en-US" sz="2400" b="1" dirty="0">
                <a:latin typeface="Times New Roman" panose="02020603050405020304" pitchFamily="18" charset="0"/>
              </a:rPr>
              <a:t>       转化为</a:t>
            </a:r>
            <a:r>
              <a:rPr lang="zh-CN" altLang="en-US" sz="2400" b="1" u="sng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能。</a:t>
            </a:r>
          </a:p>
          <a:p>
            <a:pPr eaLnBrk="0" hangingPunct="0">
              <a:spcBef>
                <a:spcPct val="50000"/>
              </a:spcBef>
            </a:pPr>
            <a:endParaRPr lang="zh-CN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2800588" y="1317309"/>
            <a:ext cx="879872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变慢</a:t>
            </a:r>
          </a:p>
        </p:txBody>
      </p:sp>
      <p:sp>
        <p:nvSpPr>
          <p:cNvPr id="9223" name="Text Box 7"/>
          <p:cNvSpPr txBox="1"/>
          <p:nvPr/>
        </p:nvSpPr>
        <p:spPr>
          <a:xfrm>
            <a:off x="4582955" y="1317309"/>
            <a:ext cx="879872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变高</a:t>
            </a:r>
          </a:p>
        </p:txBody>
      </p:sp>
      <p:sp>
        <p:nvSpPr>
          <p:cNvPr id="9224" name="Text Box 8"/>
          <p:cNvSpPr txBox="1"/>
          <p:nvPr/>
        </p:nvSpPr>
        <p:spPr>
          <a:xfrm>
            <a:off x="1627824" y="1856661"/>
            <a:ext cx="879872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</a:p>
        </p:txBody>
      </p:sp>
      <p:sp>
        <p:nvSpPr>
          <p:cNvPr id="9225" name="Text Box 9"/>
          <p:cNvSpPr txBox="1"/>
          <p:nvPr/>
        </p:nvSpPr>
        <p:spPr>
          <a:xfrm>
            <a:off x="4097180" y="1856661"/>
            <a:ext cx="879872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</a:p>
        </p:txBody>
      </p:sp>
      <p:sp>
        <p:nvSpPr>
          <p:cNvPr id="9226" name="Text Box 10"/>
          <p:cNvSpPr txBox="1"/>
          <p:nvPr/>
        </p:nvSpPr>
        <p:spPr>
          <a:xfrm>
            <a:off x="5138976" y="1868567"/>
            <a:ext cx="1133475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动</a:t>
            </a:r>
          </a:p>
        </p:txBody>
      </p:sp>
      <p:sp>
        <p:nvSpPr>
          <p:cNvPr id="9227" name="Text Box 11"/>
          <p:cNvSpPr txBox="1"/>
          <p:nvPr/>
        </p:nvSpPr>
        <p:spPr>
          <a:xfrm>
            <a:off x="2330291" y="3704511"/>
            <a:ext cx="1133475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动</a:t>
            </a:r>
          </a:p>
        </p:txBody>
      </p:sp>
      <p:sp>
        <p:nvSpPr>
          <p:cNvPr id="9228" name="Text Box 12"/>
          <p:cNvSpPr txBox="1"/>
          <p:nvPr/>
        </p:nvSpPr>
        <p:spPr>
          <a:xfrm>
            <a:off x="1951673" y="2407921"/>
            <a:ext cx="1458516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重力势</a:t>
            </a:r>
          </a:p>
        </p:txBody>
      </p:sp>
      <p:sp>
        <p:nvSpPr>
          <p:cNvPr id="9229" name="Text Box 13"/>
          <p:cNvSpPr txBox="1"/>
          <p:nvPr/>
        </p:nvSpPr>
        <p:spPr>
          <a:xfrm>
            <a:off x="4813935" y="3325892"/>
            <a:ext cx="1458516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重力势</a:t>
            </a:r>
          </a:p>
        </p:txBody>
      </p:sp>
      <p:sp>
        <p:nvSpPr>
          <p:cNvPr id="9230" name="Text Box 14"/>
          <p:cNvSpPr txBox="1"/>
          <p:nvPr/>
        </p:nvSpPr>
        <p:spPr>
          <a:xfrm>
            <a:off x="2870836" y="2991327"/>
            <a:ext cx="879872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变快</a:t>
            </a:r>
          </a:p>
        </p:txBody>
      </p:sp>
      <p:sp>
        <p:nvSpPr>
          <p:cNvPr id="9231" name="Text Box 15"/>
          <p:cNvSpPr txBox="1"/>
          <p:nvPr/>
        </p:nvSpPr>
        <p:spPr>
          <a:xfrm>
            <a:off x="4529376" y="2948465"/>
            <a:ext cx="879872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变低</a:t>
            </a:r>
          </a:p>
        </p:txBody>
      </p:sp>
      <p:sp>
        <p:nvSpPr>
          <p:cNvPr id="9232" name="Text Box 16"/>
          <p:cNvSpPr txBox="1"/>
          <p:nvPr/>
        </p:nvSpPr>
        <p:spPr>
          <a:xfrm>
            <a:off x="1682593" y="3325892"/>
            <a:ext cx="879872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</a:p>
        </p:txBody>
      </p:sp>
      <p:sp>
        <p:nvSpPr>
          <p:cNvPr id="9233" name="Text Box 17"/>
          <p:cNvSpPr txBox="1"/>
          <p:nvPr/>
        </p:nvSpPr>
        <p:spPr>
          <a:xfrm>
            <a:off x="4004311" y="3325892"/>
            <a:ext cx="879872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</a:p>
        </p:txBody>
      </p:sp>
      <p:sp>
        <p:nvSpPr>
          <p:cNvPr id="9234" name="Text Box 18"/>
          <p:cNvSpPr txBox="1"/>
          <p:nvPr/>
        </p:nvSpPr>
        <p:spPr>
          <a:xfrm>
            <a:off x="764620" y="4298632"/>
            <a:ext cx="5400675" cy="4345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结论</a:t>
            </a:r>
            <a:r>
              <a:rPr lang="zh-CN" altLang="zh-CN" sz="2400" b="1" dirty="0">
                <a:latin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动能</a:t>
            </a:r>
            <a:r>
              <a:rPr lang="zh-CN" altLang="en-US" sz="2400" b="1" dirty="0">
                <a:latin typeface="Times New Roman" panose="02020603050405020304" pitchFamily="18" charset="0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重力势能</a:t>
            </a:r>
            <a:r>
              <a:rPr lang="zh-CN" altLang="en-US" sz="2400" b="1" dirty="0">
                <a:latin typeface="Times New Roman" panose="02020603050405020304" pitchFamily="18" charset="0"/>
              </a:rPr>
              <a:t>可以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相互转化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950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  <p:bldP spid="9232" grpId="0"/>
      <p:bldP spid="9233" grpId="0"/>
      <p:bldP spid="92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pic>
        <p:nvPicPr>
          <p:cNvPr id="19" name="Picture 7" descr="10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382" y="735806"/>
            <a:ext cx="2755106" cy="23919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6711554" y="2349104"/>
            <a:ext cx="345281" cy="276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en-US" altLang="zh-CN" b="1" i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355307" y="1783557"/>
            <a:ext cx="270272" cy="276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b="1" i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5219701" y="2240757"/>
            <a:ext cx="270272" cy="276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b="1" i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6116241" y="1970485"/>
            <a:ext cx="238125" cy="276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b="1" i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794385" y="874871"/>
            <a:ext cx="3561398" cy="483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 anchor="b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分析单摆的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能量转化</a:t>
            </a:r>
          </a:p>
        </p:txBody>
      </p:sp>
      <p:sp>
        <p:nvSpPr>
          <p:cNvPr id="27" name="矩形 5"/>
          <p:cNvSpPr>
            <a:spLocks noChangeArrowheads="1"/>
          </p:cNvSpPr>
          <p:nvPr/>
        </p:nvSpPr>
        <p:spPr bwMode="auto">
          <a:xfrm>
            <a:off x="1787128" y="2842023"/>
            <a:ext cx="5538788" cy="1730216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单摆下降时，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能减小，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能增大。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在此过程中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能转化为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能。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单摆上升时，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能减小，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能增大。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在此过程中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能转化为</a:t>
            </a: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</a:t>
            </a:r>
            <a:r>
              <a:rPr lang="zh-CN" altLang="en-US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能。</a:t>
            </a:r>
          </a:p>
        </p:txBody>
      </p:sp>
      <p:sp>
        <p:nvSpPr>
          <p:cNvPr id="28" name="Text Box 5"/>
          <p:cNvSpPr txBox="1"/>
          <p:nvPr/>
        </p:nvSpPr>
        <p:spPr>
          <a:xfrm>
            <a:off x="3545682" y="2950369"/>
            <a:ext cx="917972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重力势</a:t>
            </a:r>
          </a:p>
        </p:txBody>
      </p:sp>
      <p:sp>
        <p:nvSpPr>
          <p:cNvPr id="31" name="Text Box 7"/>
          <p:cNvSpPr txBox="1"/>
          <p:nvPr/>
        </p:nvSpPr>
        <p:spPr>
          <a:xfrm>
            <a:off x="5436394" y="2927748"/>
            <a:ext cx="377429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</a:p>
        </p:txBody>
      </p:sp>
      <p:sp>
        <p:nvSpPr>
          <p:cNvPr id="32" name="Text Box 10"/>
          <p:cNvSpPr txBox="1"/>
          <p:nvPr/>
        </p:nvSpPr>
        <p:spPr>
          <a:xfrm>
            <a:off x="3275410" y="3327798"/>
            <a:ext cx="833438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重力势</a:t>
            </a:r>
          </a:p>
        </p:txBody>
      </p:sp>
      <p:sp>
        <p:nvSpPr>
          <p:cNvPr id="33" name="Text Box 11"/>
          <p:cNvSpPr txBox="1"/>
          <p:nvPr/>
        </p:nvSpPr>
        <p:spPr>
          <a:xfrm>
            <a:off x="5301853" y="3337323"/>
            <a:ext cx="432197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</a:p>
        </p:txBody>
      </p:sp>
      <p:sp>
        <p:nvSpPr>
          <p:cNvPr id="34" name="Text Box 8"/>
          <p:cNvSpPr txBox="1"/>
          <p:nvPr/>
        </p:nvSpPr>
        <p:spPr>
          <a:xfrm>
            <a:off x="3707607" y="3756423"/>
            <a:ext cx="378619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</a:p>
        </p:txBody>
      </p:sp>
      <p:sp>
        <p:nvSpPr>
          <p:cNvPr id="35" name="Text Box 6"/>
          <p:cNvSpPr txBox="1"/>
          <p:nvPr/>
        </p:nvSpPr>
        <p:spPr>
          <a:xfrm>
            <a:off x="5174457" y="3742135"/>
            <a:ext cx="864394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重力势</a:t>
            </a:r>
          </a:p>
        </p:txBody>
      </p:sp>
      <p:sp>
        <p:nvSpPr>
          <p:cNvPr id="36" name="Text Box 12"/>
          <p:cNvSpPr txBox="1"/>
          <p:nvPr/>
        </p:nvSpPr>
        <p:spPr>
          <a:xfrm>
            <a:off x="3492103" y="4164807"/>
            <a:ext cx="432197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</a:p>
        </p:txBody>
      </p:sp>
      <p:sp>
        <p:nvSpPr>
          <p:cNvPr id="37" name="Text Box 9"/>
          <p:cNvSpPr txBox="1"/>
          <p:nvPr/>
        </p:nvSpPr>
        <p:spPr>
          <a:xfrm>
            <a:off x="4949429" y="4169569"/>
            <a:ext cx="864394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重力势</a:t>
            </a:r>
          </a:p>
        </p:txBody>
      </p:sp>
    </p:spTree>
    <p:extLst>
      <p:ext uri="{BB962C8B-B14F-4D97-AF65-F5344CB8AC3E}">
        <p14:creationId xmlns:p14="http://schemas.microsoft.com/office/powerpoint/2010/main" val="63096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28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pic>
        <p:nvPicPr>
          <p:cNvPr id="21505" name="图片 221200" descr="图片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60860" y="976313"/>
            <a:ext cx="4412456" cy="20514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矩形 5"/>
          <p:cNvSpPr/>
          <p:nvPr/>
        </p:nvSpPr>
        <p:spPr>
          <a:xfrm>
            <a:off x="644128" y="3082529"/>
            <a:ext cx="5538788" cy="16187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铁球压缩弹簧过程中，铁球的</a:t>
            </a: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动能减小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，弹簧的</a:t>
            </a: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弹性</a:t>
            </a:r>
            <a:endParaRPr lang="en-US" altLang="zh-CN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势能增大</a:t>
            </a:r>
            <a:r>
              <a:rPr lang="zh-CN" altLang="en-US" b="1" u="sng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动能转化为弹性势能</a:t>
            </a:r>
            <a:r>
              <a:rPr lang="zh-CN" altLang="en-US" b="1" u="sng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弹簧恢复过程中，弹簧的</a:t>
            </a: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弹性势能减小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，铁球的</a:t>
            </a: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动能</a:t>
            </a:r>
            <a:endParaRPr lang="en-US" altLang="zh-CN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增大</a:t>
            </a:r>
            <a:r>
              <a:rPr lang="zh-CN" altLang="en-US" b="1" u="sng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弹性势能转化为动能</a:t>
            </a:r>
            <a:r>
              <a:rPr lang="zh-CN" altLang="en-US" b="1" u="sng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9587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536496836"/>
  <p:tag name="KSO_WM_UNIT_PLACING_PICTURE_USER_VIEWPORT" val="{&quot;height&quot;:3445,&quot;width&quot;:465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307.5007874015746,&quot;width&quot;:926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1468</Words>
  <Application>Microsoft Office PowerPoint</Application>
  <PresentationFormat>全屏显示(16:9)</PresentationFormat>
  <Paragraphs>135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一、机械能：      动能与势能统称为机械能。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18</cp:revision>
  <dcterms:created xsi:type="dcterms:W3CDTF">2020-02-27T12:41:50Z</dcterms:created>
  <dcterms:modified xsi:type="dcterms:W3CDTF">2020-04-30T08:03:09Z</dcterms:modified>
</cp:coreProperties>
</file>